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Crimson Pro"/>
      <p:regular r:id="rId14"/>
      <p:bold r:id="rId15"/>
      <p:italic r:id="rId16"/>
      <p:boldItalic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rimsonPro-bold.fntdata"/><Relationship Id="rId14" Type="http://schemas.openxmlformats.org/officeDocument/2006/relationships/font" Target="fonts/CrimsonPro-regular.fntdata"/><Relationship Id="rId17" Type="http://schemas.openxmlformats.org/officeDocument/2006/relationships/font" Target="fonts/CrimsonPro-boldItalic.fntdata"/><Relationship Id="rId16" Type="http://schemas.openxmlformats.org/officeDocument/2006/relationships/font" Target="fonts/CrimsonPro-italic.fntdata"/><Relationship Id="rId5" Type="http://schemas.openxmlformats.org/officeDocument/2006/relationships/slide" Target="slides/slide1.xml"/><Relationship Id="rId19" Type="http://schemas.openxmlformats.org/officeDocument/2006/relationships/font" Target="fonts/OpenSans-bold.fntdata"/><Relationship Id="rId6" Type="http://schemas.openxmlformats.org/officeDocument/2006/relationships/slide" Target="slides/slide2.xml"/><Relationship Id="rId18" Type="http://schemas.openxmlformats.org/officeDocument/2006/relationships/font" Target="fonts/Open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/>
          <p:nvPr/>
        </p:nvSpPr>
        <p:spPr>
          <a:xfrm>
            <a:off x="6280190" y="279082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b="1" i="0" lang="en-US" sz="4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Exposure Therapy </a:t>
            </a:r>
            <a:endParaRPr b="0" i="0" sz="4450" u="none" cap="none" strike="noStrike"/>
          </a:p>
        </p:txBody>
      </p:sp>
      <p:sp>
        <p:nvSpPr>
          <p:cNvPr id="54" name="Google Shape;54;p12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Real-Time Speech &amp; Emotion Analysis with Adaptive Coaching</a:t>
            </a:r>
            <a:endParaRPr b="0" i="0" sz="1750" u="none" cap="none" strike="noStrike"/>
          </a:p>
        </p:txBody>
      </p:sp>
      <p:sp>
        <p:nvSpPr>
          <p:cNvPr id="55" name="Google Shape;55;p1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Team No:43</a:t>
            </a:r>
            <a:endParaRPr b="0" i="0" sz="1750" u="none" cap="none" strike="noStrike"/>
          </a:p>
        </p:txBody>
      </p:sp>
      <p:sp>
        <p:nvSpPr>
          <p:cNvPr id="56" name="Google Shape;56;p12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Team Name: Codemax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793790" y="186749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b="1" i="0" lang="en-US" sz="4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Presentation Overview</a:t>
            </a:r>
            <a:endParaRPr b="0" i="0" sz="4450" u="none" cap="none" strike="noStrike"/>
          </a:p>
        </p:txBody>
      </p:sp>
      <p:sp>
        <p:nvSpPr>
          <p:cNvPr id="63" name="Google Shape;63;p13"/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Crimson Pro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01</a:t>
            </a:r>
            <a:endParaRPr b="0" i="0" sz="1750" u="none" cap="none" strike="noStrike"/>
          </a:p>
        </p:txBody>
      </p:sp>
      <p:sp>
        <p:nvSpPr>
          <p:cNvPr id="64" name="Google Shape;64;p13"/>
          <p:cNvSpPr/>
          <p:nvPr/>
        </p:nvSpPr>
        <p:spPr>
          <a:xfrm>
            <a:off x="793790" y="3384947"/>
            <a:ext cx="6407944" cy="30480"/>
          </a:xfrm>
          <a:prstGeom prst="rect">
            <a:avLst/>
          </a:prstGeom>
          <a:solidFill>
            <a:srgbClr val="835E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Setting the Stage</a:t>
            </a:r>
            <a:endParaRPr b="0" i="0" sz="2200" u="none" cap="none" strike="noStrike"/>
          </a:p>
        </p:txBody>
      </p:sp>
      <p:sp>
        <p:nvSpPr>
          <p:cNvPr id="66" name="Google Shape;66;p13"/>
          <p:cNvSpPr/>
          <p:nvPr/>
        </p:nvSpPr>
        <p:spPr>
          <a:xfrm>
            <a:off x="793790" y="4049673"/>
            <a:ext cx="640794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Introduction to the problem and our innovative solution.</a:t>
            </a:r>
            <a:endParaRPr b="0" i="0" sz="1750" u="none" cap="none" strike="noStrike"/>
          </a:p>
        </p:txBody>
      </p:sp>
      <p:sp>
        <p:nvSpPr>
          <p:cNvPr id="67" name="Google Shape;67;p13"/>
          <p:cNvSpPr/>
          <p:nvPr/>
        </p:nvSpPr>
        <p:spPr>
          <a:xfrm>
            <a:off x="7428548" y="3029902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Crimson Pro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02</a:t>
            </a:r>
            <a:endParaRPr b="0" i="0" sz="1750" u="none" cap="none" strike="noStrike"/>
          </a:p>
        </p:txBody>
      </p:sp>
      <p:sp>
        <p:nvSpPr>
          <p:cNvPr id="68" name="Google Shape;68;p13"/>
          <p:cNvSpPr/>
          <p:nvPr/>
        </p:nvSpPr>
        <p:spPr>
          <a:xfrm>
            <a:off x="7428548" y="3384947"/>
            <a:ext cx="6408063" cy="30480"/>
          </a:xfrm>
          <a:prstGeom prst="rect">
            <a:avLst/>
          </a:prstGeom>
          <a:solidFill>
            <a:srgbClr val="835E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7428548" y="3559254"/>
            <a:ext cx="321230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Deep Dive into Technology</a:t>
            </a:r>
            <a:endParaRPr b="0" i="0" sz="2200" u="none" cap="none" strike="noStrike"/>
          </a:p>
        </p:txBody>
      </p:sp>
      <p:sp>
        <p:nvSpPr>
          <p:cNvPr id="70" name="Google Shape;70;p13"/>
          <p:cNvSpPr/>
          <p:nvPr/>
        </p:nvSpPr>
        <p:spPr>
          <a:xfrm>
            <a:off x="7428548" y="4049673"/>
            <a:ext cx="640806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Unpacking the AR/VR powering our prototype.</a:t>
            </a:r>
            <a:endParaRPr b="0" i="0" sz="1750" u="none" cap="none" strike="noStrike"/>
          </a:p>
        </p:txBody>
      </p:sp>
      <p:sp>
        <p:nvSpPr>
          <p:cNvPr id="71" name="Google Shape;71;p13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Crimson Pro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03</a:t>
            </a:r>
            <a:endParaRPr b="0" i="0" sz="1750" u="none" cap="none" strike="noStrike"/>
          </a:p>
        </p:txBody>
      </p:sp>
      <p:sp>
        <p:nvSpPr>
          <p:cNvPr id="72" name="Google Shape;72;p13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835E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Vision for the Future</a:t>
            </a:r>
            <a:endParaRPr b="0" i="0" sz="2200" u="none" cap="none" strike="noStrike"/>
          </a:p>
        </p:txBody>
      </p:sp>
      <p:sp>
        <p:nvSpPr>
          <p:cNvPr id="74" name="Google Shape;74;p13"/>
          <p:cNvSpPr/>
          <p:nvPr/>
        </p:nvSpPr>
        <p:spPr>
          <a:xfrm>
            <a:off x="793790" y="5829181"/>
            <a:ext cx="640794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Exploring unique features and our strategic roadmap.</a:t>
            </a:r>
            <a:endParaRPr b="0" i="0" sz="1750" u="none" cap="none" strike="noStrike"/>
          </a:p>
        </p:txBody>
      </p:sp>
      <p:sp>
        <p:nvSpPr>
          <p:cNvPr id="75" name="Google Shape;75;p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Crimson Pro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04</a:t>
            </a:r>
            <a:endParaRPr b="0" i="0" sz="1750" u="none" cap="none" strike="noStrike"/>
          </a:p>
        </p:txBody>
      </p:sp>
      <p:sp>
        <p:nvSpPr>
          <p:cNvPr id="76" name="Google Shape;76;p13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835E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Why We Stand Out</a:t>
            </a:r>
            <a:endParaRPr b="0" i="0" sz="2200" u="none" cap="none" strike="noStrike"/>
          </a:p>
        </p:txBody>
      </p:sp>
      <p:sp>
        <p:nvSpPr>
          <p:cNvPr id="78" name="Google Shape;78;p13"/>
          <p:cNvSpPr/>
          <p:nvPr/>
        </p:nvSpPr>
        <p:spPr>
          <a:xfrm>
            <a:off x="7428548" y="5829181"/>
            <a:ext cx="640806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Competitive advantages and next steps for investment.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75548" y="452199"/>
            <a:ext cx="9059823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3200"/>
              <a:buFont typeface="Crimson Pro"/>
              <a:buNone/>
            </a:pPr>
            <a:r>
              <a:rPr b="1" i="0" lang="en-US" sz="3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The Challenge: Conquering Public Speaking Anxiety</a:t>
            </a:r>
            <a:endParaRPr b="0" i="0" sz="3200" u="none" cap="none" strike="noStrike"/>
          </a:p>
        </p:txBody>
      </p:sp>
      <p:pic>
        <p:nvPicPr>
          <p:cNvPr descr="preencoded.png" id="85" name="Google Shape;8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548" y="1397556"/>
            <a:ext cx="6539032" cy="653903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/>
          <p:nvPr/>
        </p:nvSpPr>
        <p:spPr>
          <a:xfrm>
            <a:off x="2611636" y="8121491"/>
            <a:ext cx="2466737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900"/>
              <a:buFont typeface="Crimson Pro"/>
              <a:buNone/>
            </a:pPr>
            <a:r>
              <a:rPr b="1" i="0" lang="en-US" sz="19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The Nervous Speaker</a:t>
            </a:r>
            <a:endParaRPr b="0" i="0" sz="1900" u="none" cap="none" strike="noStrike"/>
          </a:p>
        </p:txBody>
      </p:sp>
      <p:sp>
        <p:nvSpPr>
          <p:cNvPr id="87" name="Google Shape;87;p14"/>
          <p:cNvSpPr/>
          <p:nvPr/>
        </p:nvSpPr>
        <p:spPr>
          <a:xfrm>
            <a:off x="575548" y="8594288"/>
            <a:ext cx="6539032" cy="789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Many people struggle with public speaking due to a critical lack of immediate, constructive feedback. This often leads to reduced confidence and difficulty in managing emotional responses during presentations.</a:t>
            </a:r>
            <a:endParaRPr b="0" i="0" sz="1250" u="none" cap="none" strike="noStrike"/>
          </a:p>
        </p:txBody>
      </p:sp>
      <p:pic>
        <p:nvPicPr>
          <p:cNvPr descr="preencoded.png" id="88" name="Google Shape;8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3440" y="1397556"/>
            <a:ext cx="6539032" cy="653903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/>
          <p:nvPr/>
        </p:nvSpPr>
        <p:spPr>
          <a:xfrm>
            <a:off x="9451062" y="8121491"/>
            <a:ext cx="2683788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900"/>
              <a:buFont typeface="Crimson Pro"/>
              <a:buNone/>
            </a:pPr>
            <a:r>
              <a:rPr b="1" i="0" lang="en-US" sz="19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The Disengaged Audience</a:t>
            </a:r>
            <a:endParaRPr b="0" i="0" sz="1900" u="none" cap="none" strike="noStrike"/>
          </a:p>
        </p:txBody>
      </p:sp>
      <p:sp>
        <p:nvSpPr>
          <p:cNvPr id="90" name="Google Shape;90;p14"/>
          <p:cNvSpPr/>
          <p:nvPr/>
        </p:nvSpPr>
        <p:spPr>
          <a:xfrm>
            <a:off x="7523440" y="8594288"/>
            <a:ext cx="6539032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250"/>
              <a:buFont typeface="Open Sans"/>
              <a:buNone/>
            </a:pPr>
            <a:r>
              <a:rPr b="0" i="0" lang="en-US" sz="12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Without proper preparation and emotional control, speakers often fail to connect with their audience, resulting in disinterest and missed opportunities for impact.</a:t>
            </a:r>
            <a:endParaRPr b="0" i="0" sz="125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4062055" y="9962793"/>
            <a:ext cx="6752749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00"/>
              <a:buFont typeface="Crimson Pro"/>
              <a:buNone/>
            </a:pPr>
            <a:r>
              <a:rPr b="1" i="0" lang="en-US" sz="16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"Over 70% of people experience significant anxiety when speaking in public."</a:t>
            </a:r>
            <a:endParaRPr b="0" i="0" sz="1600" u="none" cap="none" strike="noStrike"/>
          </a:p>
        </p:txBody>
      </p:sp>
      <p:sp>
        <p:nvSpPr>
          <p:cNvPr id="92" name="Google Shape;92;p14"/>
          <p:cNvSpPr/>
          <p:nvPr/>
        </p:nvSpPr>
        <p:spPr>
          <a:xfrm>
            <a:off x="575548" y="9716214"/>
            <a:ext cx="22860" cy="750094"/>
          </a:xfrm>
          <a:prstGeom prst="rect">
            <a:avLst/>
          </a:prstGeom>
          <a:solidFill>
            <a:srgbClr val="835E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6203275" y="889992"/>
            <a:ext cx="5672733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000"/>
              <a:buFont typeface="Crimson Pro"/>
              <a:buNone/>
            </a:pPr>
            <a:r>
              <a:rPr b="1" i="0" lang="en-US" sz="40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Introducing Our Exposure</a:t>
            </a:r>
            <a:endParaRPr b="0" i="0" sz="4000" u="none" cap="none" strike="noStrike"/>
          </a:p>
        </p:txBody>
      </p:sp>
      <p:sp>
        <p:nvSpPr>
          <p:cNvPr id="100" name="Google Shape;100;p15"/>
          <p:cNvSpPr/>
          <p:nvPr/>
        </p:nvSpPr>
        <p:spPr>
          <a:xfrm>
            <a:off x="6203275" y="1837253"/>
            <a:ext cx="512064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000"/>
              <a:buFont typeface="Crimson Pro"/>
              <a:buNone/>
            </a:pPr>
            <a:r>
              <a:rPr b="1" i="0" lang="en-US" sz="40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Therapy </a:t>
            </a:r>
            <a:endParaRPr b="0" i="0" sz="400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6203275" y="2784515"/>
            <a:ext cx="7710249" cy="982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Our prototype offers a revolutionary solution, providing real-time, actionable insights to transform public speaking skills. It is used to analyze speech and emotion, delivering a comprehensive dashboard for continuous improvement.</a:t>
            </a:r>
            <a:endParaRPr b="0" i="0" sz="1600" u="none" cap="none" strike="noStrike"/>
          </a:p>
        </p:txBody>
      </p:sp>
      <p:sp>
        <p:nvSpPr>
          <p:cNvPr id="102" name="Google Shape;102;p15"/>
          <p:cNvSpPr/>
          <p:nvPr/>
        </p:nvSpPr>
        <p:spPr>
          <a:xfrm>
            <a:off x="6203275" y="3997881"/>
            <a:ext cx="460772" cy="460772"/>
          </a:xfrm>
          <a:prstGeom prst="roundRect">
            <a:avLst>
              <a:gd fmla="val 18670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3" name="Google Shape;10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071" y="4036278"/>
            <a:ext cx="307181" cy="3839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/>
          <p:nvPr/>
        </p:nvSpPr>
        <p:spPr>
          <a:xfrm>
            <a:off x="6868835" y="4068247"/>
            <a:ext cx="2560320" cy="319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000"/>
              <a:buFont typeface="Crimson Pro"/>
              <a:buNone/>
            </a:pPr>
            <a:r>
              <a:rPr b="1" i="0" lang="en-US" sz="20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Speech Analysis</a:t>
            </a:r>
            <a:endParaRPr b="0" i="0" sz="2000" u="none" cap="none" strike="noStrike"/>
          </a:p>
        </p:txBody>
      </p:sp>
      <p:sp>
        <p:nvSpPr>
          <p:cNvPr id="105" name="Google Shape;105;p15"/>
          <p:cNvSpPr/>
          <p:nvPr/>
        </p:nvSpPr>
        <p:spPr>
          <a:xfrm>
            <a:off x="6868835" y="4511040"/>
            <a:ext cx="7044690" cy="327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Identifies filler words, analyzes pace, and assesses clarity.</a:t>
            </a:r>
            <a:endParaRPr b="0" i="0" sz="1600" u="none" cap="none" strike="noStrike"/>
          </a:p>
        </p:txBody>
      </p:sp>
      <p:sp>
        <p:nvSpPr>
          <p:cNvPr id="106" name="Google Shape;106;p15"/>
          <p:cNvSpPr/>
          <p:nvPr/>
        </p:nvSpPr>
        <p:spPr>
          <a:xfrm>
            <a:off x="6203275" y="5248275"/>
            <a:ext cx="460772" cy="460772"/>
          </a:xfrm>
          <a:prstGeom prst="roundRect">
            <a:avLst>
              <a:gd fmla="val 18670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7" name="Google Shape;10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071" y="5286673"/>
            <a:ext cx="307181" cy="38397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/>
          <p:nvPr/>
        </p:nvSpPr>
        <p:spPr>
          <a:xfrm>
            <a:off x="6868835" y="5318641"/>
            <a:ext cx="2560320" cy="319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000"/>
              <a:buFont typeface="Crimson Pro"/>
              <a:buNone/>
            </a:pPr>
            <a:r>
              <a:rPr b="1" i="0" lang="en-US" sz="20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Emotion Detection</a:t>
            </a:r>
            <a:endParaRPr b="0" i="0" sz="2000" u="none" cap="none" strike="noStrike"/>
          </a:p>
        </p:txBody>
      </p:sp>
      <p:sp>
        <p:nvSpPr>
          <p:cNvPr id="109" name="Google Shape;109;p15"/>
          <p:cNvSpPr/>
          <p:nvPr/>
        </p:nvSpPr>
        <p:spPr>
          <a:xfrm>
            <a:off x="6868835" y="5761434"/>
            <a:ext cx="7044690" cy="327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Utilizes audio and video cues to interpret speaker emotions.</a:t>
            </a:r>
            <a:endParaRPr b="0" i="0" sz="1600" u="none" cap="none" strike="noStrike"/>
          </a:p>
        </p:txBody>
      </p:sp>
      <p:sp>
        <p:nvSpPr>
          <p:cNvPr id="110" name="Google Shape;110;p15"/>
          <p:cNvSpPr/>
          <p:nvPr/>
        </p:nvSpPr>
        <p:spPr>
          <a:xfrm>
            <a:off x="6203275" y="6498669"/>
            <a:ext cx="460772" cy="460772"/>
          </a:xfrm>
          <a:prstGeom prst="roundRect">
            <a:avLst>
              <a:gd fmla="val 18670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1" name="Google Shape;11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071" y="6537067"/>
            <a:ext cx="307181" cy="38397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/>
          <p:nvPr/>
        </p:nvSpPr>
        <p:spPr>
          <a:xfrm>
            <a:off x="6868835" y="6569035"/>
            <a:ext cx="2560320" cy="319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000"/>
              <a:buFont typeface="Crimson Pro"/>
              <a:buNone/>
            </a:pPr>
            <a:r>
              <a:rPr b="1" i="0" lang="en-US" sz="20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Interactive Dashboard</a:t>
            </a:r>
            <a:endParaRPr b="0" i="0" sz="2000" u="none" cap="none" strike="noStrike"/>
          </a:p>
        </p:txBody>
      </p:sp>
      <p:sp>
        <p:nvSpPr>
          <p:cNvPr id="113" name="Google Shape;113;p15"/>
          <p:cNvSpPr/>
          <p:nvPr/>
        </p:nvSpPr>
        <p:spPr>
          <a:xfrm>
            <a:off x="6868835" y="7011829"/>
            <a:ext cx="7044690" cy="327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Presents improvement metrics in an intuitive and actionable format.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66033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/>
          <p:nvPr/>
        </p:nvSpPr>
        <p:spPr>
          <a:xfrm>
            <a:off x="744855" y="3411260"/>
            <a:ext cx="10884694" cy="665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150"/>
              <a:buFont typeface="Crimson Pro"/>
              <a:buNone/>
            </a:pPr>
            <a:r>
              <a:rPr b="1" i="0" lang="en-US" sz="41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Prototype in Action: What's Implemented Today</a:t>
            </a:r>
            <a:endParaRPr b="0" i="0" sz="4150" u="none" cap="none" strike="noStrike"/>
          </a:p>
        </p:txBody>
      </p:sp>
      <p:sp>
        <p:nvSpPr>
          <p:cNvPr id="121" name="Google Shape;121;p16"/>
          <p:cNvSpPr/>
          <p:nvPr/>
        </p:nvSpPr>
        <p:spPr>
          <a:xfrm>
            <a:off x="744855" y="4395549"/>
            <a:ext cx="1314069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Our current prototype provides a robust foundation for real-time  speaking analysis, focusing on core functionalities that deliver immediate value to the user.</a:t>
            </a:r>
            <a:endParaRPr b="0" i="0" sz="165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744855" y="5429071"/>
            <a:ext cx="106323" cy="106323"/>
          </a:xfrm>
          <a:prstGeom prst="roundRect">
            <a:avLst>
              <a:gd fmla="val 430010" name="adj"/>
            </a:avLst>
          </a:prstGeom>
          <a:solidFill>
            <a:srgbClr val="835E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1063943" y="5316022"/>
            <a:ext cx="2897029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050"/>
              <a:buFont typeface="Crimson Pro"/>
              <a:buNone/>
            </a:pPr>
            <a:r>
              <a:rPr b="1" i="0" lang="en-US" sz="20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Seamless User Experience</a:t>
            </a:r>
            <a:endParaRPr b="0" i="0" sz="2050" u="none" cap="none" strike="noStrike"/>
          </a:p>
        </p:txBody>
      </p:sp>
      <p:sp>
        <p:nvSpPr>
          <p:cNvPr id="124" name="Google Shape;124;p16"/>
          <p:cNvSpPr/>
          <p:nvPr/>
        </p:nvSpPr>
        <p:spPr>
          <a:xfrm>
            <a:off x="1063943" y="5776079"/>
            <a:ext cx="3883819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Intuitive login process leading to a comprehensive dashboard.</a:t>
            </a:r>
            <a:endParaRPr b="0" i="0" sz="1650" u="none" cap="none" strike="noStrike"/>
          </a:p>
        </p:txBody>
      </p:sp>
      <p:sp>
        <p:nvSpPr>
          <p:cNvPr id="125" name="Google Shape;125;p16"/>
          <p:cNvSpPr/>
          <p:nvPr/>
        </p:nvSpPr>
        <p:spPr>
          <a:xfrm>
            <a:off x="5213747" y="5429071"/>
            <a:ext cx="106323" cy="106323"/>
          </a:xfrm>
          <a:prstGeom prst="roundRect">
            <a:avLst>
              <a:gd fmla="val 430010" name="adj"/>
            </a:avLst>
          </a:prstGeom>
          <a:solidFill>
            <a:srgbClr val="835E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5532834" y="5316022"/>
            <a:ext cx="3129796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050"/>
              <a:buFont typeface="Crimson Pro"/>
              <a:buNone/>
            </a:pPr>
            <a:r>
              <a:rPr b="1" i="0" lang="en-US" sz="20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Real-Time Practice Sessions</a:t>
            </a:r>
            <a:endParaRPr b="0" i="0" sz="2050" u="none" cap="none" strike="noStrike"/>
          </a:p>
        </p:txBody>
      </p:sp>
      <p:sp>
        <p:nvSpPr>
          <p:cNvPr id="127" name="Google Shape;127;p16"/>
          <p:cNvSpPr/>
          <p:nvPr/>
        </p:nvSpPr>
        <p:spPr>
          <a:xfrm>
            <a:off x="5532834" y="5776079"/>
            <a:ext cx="3883819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Audio and video input capture for live performance analysis.</a:t>
            </a:r>
            <a:endParaRPr b="0" i="0" sz="1650" u="none" cap="none" strike="noStrike"/>
          </a:p>
        </p:txBody>
      </p:sp>
      <p:sp>
        <p:nvSpPr>
          <p:cNvPr id="128" name="Google Shape;128;p16"/>
          <p:cNvSpPr/>
          <p:nvPr/>
        </p:nvSpPr>
        <p:spPr>
          <a:xfrm>
            <a:off x="9682639" y="5429071"/>
            <a:ext cx="106323" cy="106323"/>
          </a:xfrm>
          <a:prstGeom prst="roundRect">
            <a:avLst>
              <a:gd fmla="val 430010" name="adj"/>
            </a:avLst>
          </a:prstGeom>
          <a:solidFill>
            <a:srgbClr val="835E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10001726" y="5316022"/>
            <a:ext cx="3632121" cy="332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050"/>
              <a:buFont typeface="Crimson Pro"/>
              <a:buNone/>
            </a:pPr>
            <a:r>
              <a:rPr b="1" i="0" lang="en-US" sz="20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Actionable Performance Metrics</a:t>
            </a:r>
            <a:endParaRPr b="0" i="0" sz="2050" u="none" cap="none" strike="noStrike"/>
          </a:p>
        </p:txBody>
      </p:sp>
      <p:sp>
        <p:nvSpPr>
          <p:cNvPr id="130" name="Google Shape;130;p16"/>
          <p:cNvSpPr/>
          <p:nvPr/>
        </p:nvSpPr>
        <p:spPr>
          <a:xfrm>
            <a:off x="10001726" y="5776079"/>
            <a:ext cx="3883819" cy="1702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50"/>
              <a:buFont typeface="Open Sans"/>
              <a:buNone/>
            </a:pPr>
            <a:r>
              <a:rPr b="0" i="0" lang="en-US" sz="16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Key indicators displayed include filler word count, repetition rate, and real-time emotional feedback via emojis, providing instant insights for improvement.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/>
          <p:nvPr/>
        </p:nvSpPr>
        <p:spPr>
          <a:xfrm>
            <a:off x="793802" y="749625"/>
            <a:ext cx="12933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b="1" i="0" lang="en-US" sz="4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Unique Features: Beyond Standard Feedback</a:t>
            </a:r>
            <a:endParaRPr b="0" i="0" sz="4450" u="none" cap="none" strike="noStrike"/>
          </a:p>
        </p:txBody>
      </p:sp>
      <p:sp>
        <p:nvSpPr>
          <p:cNvPr id="137" name="Google Shape;137;p17"/>
          <p:cNvSpPr/>
          <p:nvPr/>
        </p:nvSpPr>
        <p:spPr>
          <a:xfrm>
            <a:off x="793790" y="1912025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Our platform sets itself apart through several groundbreaking features crafted to foster a dynamic and immersive coaching experience, pioneering the boundaries of speaking.</a:t>
            </a:r>
            <a:endParaRPr b="0" i="0" sz="1750" u="none" cap="none" strike="noStrike"/>
          </a:p>
        </p:txBody>
      </p:sp>
      <p:pic>
        <p:nvPicPr>
          <p:cNvPr descr="preencoded.png" id="138" name="Google Shape;13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892981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/>
          <p:nvPr/>
        </p:nvSpPr>
        <p:spPr>
          <a:xfrm>
            <a:off x="793790" y="3743444"/>
            <a:ext cx="335065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Adaptive Audience Reaction</a:t>
            </a:r>
            <a:endParaRPr b="0" i="0" sz="2200" u="none" cap="none" strike="noStrike"/>
          </a:p>
        </p:txBody>
      </p:sp>
      <p:sp>
        <p:nvSpPr>
          <p:cNvPr id="140" name="Google Shape;140;p17"/>
          <p:cNvSpPr/>
          <p:nvPr/>
        </p:nvSpPr>
        <p:spPr>
          <a:xfrm>
            <a:off x="793790" y="4233863"/>
            <a:ext cx="637960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Virtual audience avatars respond in real-time, simulating audience engagement based on speech dynamics.</a:t>
            </a:r>
            <a:endParaRPr b="0" i="0" sz="1750" u="none" cap="none" strike="noStrike"/>
          </a:p>
        </p:txBody>
      </p:sp>
      <p:pic>
        <p:nvPicPr>
          <p:cNvPr descr="preencoded.png" id="141" name="Google Shape;14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6884" y="2892981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/>
          <p:nvPr/>
        </p:nvSpPr>
        <p:spPr>
          <a:xfrm>
            <a:off x="7456884" y="3743444"/>
            <a:ext cx="336399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Real-Time Confidence Score</a:t>
            </a:r>
            <a:endParaRPr b="0" i="0" sz="2200" u="none" cap="none" strike="noStrike"/>
          </a:p>
        </p:txBody>
      </p:sp>
      <p:sp>
        <p:nvSpPr>
          <p:cNvPr id="143" name="Google Shape;143;p17"/>
          <p:cNvSpPr/>
          <p:nvPr/>
        </p:nvSpPr>
        <p:spPr>
          <a:xfrm>
            <a:off x="7456884" y="4233863"/>
            <a:ext cx="637972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Dynamic scoring based on voice modulation, posture, and speaking patterns.</a:t>
            </a:r>
            <a:endParaRPr b="0" i="0" sz="1750" u="none" cap="none" strike="noStrike"/>
          </a:p>
        </p:txBody>
      </p:sp>
      <p:pic>
        <p:nvPicPr>
          <p:cNvPr descr="preencoded.png" id="144" name="Google Shape;14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541329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/>
          <p:nvPr/>
        </p:nvSpPr>
        <p:spPr>
          <a:xfrm>
            <a:off x="793790" y="6263759"/>
            <a:ext cx="288548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Emotion Feedback Loop</a:t>
            </a:r>
            <a:endParaRPr b="0" i="0" sz="2200" u="none" cap="none" strike="noStrike"/>
          </a:p>
        </p:txBody>
      </p:sp>
      <p:sp>
        <p:nvSpPr>
          <p:cNvPr id="146" name="Google Shape;146;p17"/>
          <p:cNvSpPr/>
          <p:nvPr/>
        </p:nvSpPr>
        <p:spPr>
          <a:xfrm>
            <a:off x="793790" y="6754177"/>
            <a:ext cx="637960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Guidance on modulating emotional expression for greater impact and connection with the audience.</a:t>
            </a:r>
            <a:endParaRPr b="0" i="0" sz="1750" u="none" cap="none" strike="noStrike"/>
          </a:p>
        </p:txBody>
      </p:sp>
      <p:pic>
        <p:nvPicPr>
          <p:cNvPr descr="preencoded.png" id="147" name="Google Shape;14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6884" y="541329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/>
          <p:nvPr/>
        </p:nvSpPr>
        <p:spPr>
          <a:xfrm>
            <a:off x="7456884" y="626375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Multimodal Heatmap</a:t>
            </a:r>
            <a:endParaRPr b="0" i="0" sz="2200" u="none" cap="none" strike="noStrike"/>
          </a:p>
        </p:txBody>
      </p:sp>
      <p:sp>
        <p:nvSpPr>
          <p:cNvPr id="149" name="Google Shape;149;p17"/>
          <p:cNvSpPr/>
          <p:nvPr/>
        </p:nvSpPr>
        <p:spPr>
          <a:xfrm>
            <a:off x="7456884" y="6754177"/>
            <a:ext cx="637972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 unified visualization of audio, video, and text metrics, offering a holistic view of performance.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793790" y="155340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b="1" i="0" lang="en-US" sz="4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Technology Stack</a:t>
            </a:r>
            <a:endParaRPr b="0" i="0" sz="4450" u="none" cap="none" strike="noStrike"/>
          </a:p>
        </p:txBody>
      </p:sp>
      <p:sp>
        <p:nvSpPr>
          <p:cNvPr id="156" name="Google Shape;156;p18"/>
          <p:cNvSpPr/>
          <p:nvPr/>
        </p:nvSpPr>
        <p:spPr>
          <a:xfrm>
            <a:off x="793790" y="2715816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Our model is built on cutting-edge open-source technologies, ensuring scalability, performance, and flexibility for future development.</a:t>
            </a:r>
            <a:endParaRPr b="0" i="0" sz="1750" u="none" cap="none" strike="noStrike"/>
          </a:p>
        </p:txBody>
      </p:sp>
      <p:sp>
        <p:nvSpPr>
          <p:cNvPr id="157" name="Google Shape;157;p18"/>
          <p:cNvSpPr/>
          <p:nvPr/>
        </p:nvSpPr>
        <p:spPr>
          <a:xfrm>
            <a:off x="793790" y="3696772"/>
            <a:ext cx="13042821" cy="2979420"/>
          </a:xfrm>
          <a:prstGeom prst="roundRect">
            <a:avLst>
              <a:gd fmla="val 3198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801410" y="3704392"/>
            <a:ext cx="130275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1028343" y="3848100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Front-End &amp;UI:</a:t>
            </a:r>
            <a:endParaRPr b="0" i="0" sz="1750" u="none" cap="none" strike="noStrike"/>
          </a:p>
        </p:txBody>
      </p:sp>
      <p:sp>
        <p:nvSpPr>
          <p:cNvPr id="160" name="Google Shape;160;p18"/>
          <p:cNvSpPr/>
          <p:nvPr/>
        </p:nvSpPr>
        <p:spPr>
          <a:xfrm>
            <a:off x="4940379" y="3848100"/>
            <a:ext cx="86617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Tkinter</a:t>
            </a:r>
            <a:endParaRPr b="0" i="0" sz="1750" u="none" cap="none" strike="noStrike"/>
          </a:p>
        </p:txBody>
      </p:sp>
      <p:sp>
        <p:nvSpPr>
          <p:cNvPr id="161" name="Google Shape;161;p18"/>
          <p:cNvSpPr/>
          <p:nvPr/>
        </p:nvSpPr>
        <p:spPr>
          <a:xfrm>
            <a:off x="801410" y="4354711"/>
            <a:ext cx="130275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1028343" y="4498419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Audio Analysis:</a:t>
            </a:r>
            <a:endParaRPr b="0" i="0" sz="1750" u="none" cap="none" strike="noStrike"/>
          </a:p>
        </p:txBody>
      </p:sp>
      <p:sp>
        <p:nvSpPr>
          <p:cNvPr id="163" name="Google Shape;163;p18"/>
          <p:cNvSpPr/>
          <p:nvPr/>
        </p:nvSpPr>
        <p:spPr>
          <a:xfrm>
            <a:off x="4940379" y="4498419"/>
            <a:ext cx="86617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Whisper (High-accuracy speech-to-text).</a:t>
            </a:r>
            <a:endParaRPr b="0" i="0" sz="1750" u="none" cap="none" strike="noStrike"/>
          </a:p>
        </p:txBody>
      </p:sp>
      <p:sp>
        <p:nvSpPr>
          <p:cNvPr id="164" name="Google Shape;164;p18"/>
          <p:cNvSpPr/>
          <p:nvPr/>
        </p:nvSpPr>
        <p:spPr>
          <a:xfrm>
            <a:off x="801410" y="5005030"/>
            <a:ext cx="13027581" cy="101322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1028343" y="5148739"/>
            <a:ext cx="3450788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 (NLP):</a:t>
            </a:r>
            <a:endParaRPr b="0" i="0" sz="1750" u="none" cap="none" strike="noStrike"/>
          </a:p>
        </p:txBody>
      </p:sp>
      <p:sp>
        <p:nvSpPr>
          <p:cNvPr id="166" name="Google Shape;166;p18"/>
          <p:cNvSpPr/>
          <p:nvPr/>
        </p:nvSpPr>
        <p:spPr>
          <a:xfrm>
            <a:off x="4940379" y="5148739"/>
            <a:ext cx="86617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Transformers (Contextual understanding and text-based emotion detection)</a:t>
            </a:r>
            <a:endParaRPr b="0" i="0" sz="1750" u="none" cap="none" strike="noStrike"/>
          </a:p>
        </p:txBody>
      </p:sp>
      <p:sp>
        <p:nvSpPr>
          <p:cNvPr id="167" name="Google Shape;167;p18"/>
          <p:cNvSpPr/>
          <p:nvPr/>
        </p:nvSpPr>
        <p:spPr>
          <a:xfrm>
            <a:off x="801410" y="6018252"/>
            <a:ext cx="130275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1028343" y="6161961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Database:</a:t>
            </a:r>
            <a:endParaRPr b="0" i="0" sz="1750" u="none" cap="none" strike="noStrike"/>
          </a:p>
        </p:txBody>
      </p:sp>
      <p:sp>
        <p:nvSpPr>
          <p:cNvPr id="169" name="Google Shape;169;p18"/>
          <p:cNvSpPr/>
          <p:nvPr/>
        </p:nvSpPr>
        <p:spPr>
          <a:xfrm>
            <a:off x="4940379" y="6161961"/>
            <a:ext cx="866179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SQLite (Efficient storage and retrieval of user practice metrics and preferences)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/>
          <p:nvPr/>
        </p:nvSpPr>
        <p:spPr>
          <a:xfrm>
            <a:off x="780812" y="793552"/>
            <a:ext cx="8176974" cy="697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350"/>
              <a:buFont typeface="Crimson Pro"/>
              <a:buNone/>
            </a:pPr>
            <a:r>
              <a:rPr b="1" i="0" lang="en-US" sz="43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Future Scope &amp; Strategic Roadmap</a:t>
            </a:r>
            <a:endParaRPr b="0" i="0" sz="4350" u="none" cap="none" strike="noStrike"/>
          </a:p>
        </p:txBody>
      </p:sp>
      <p:sp>
        <p:nvSpPr>
          <p:cNvPr id="176" name="Google Shape;176;p19"/>
          <p:cNvSpPr/>
          <p:nvPr/>
        </p:nvSpPr>
        <p:spPr>
          <a:xfrm>
            <a:off x="780812" y="1936909"/>
            <a:ext cx="13068776" cy="7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Our vision extends beyond the current prototype. We have a clear roadmap for introducing advanced features that will further enhance the user experience and expand the capabilities of our AI trainer.</a:t>
            </a:r>
            <a:endParaRPr b="0" i="0" sz="1750" u="none" cap="none" strike="noStrike"/>
          </a:p>
        </p:txBody>
      </p:sp>
      <p:sp>
        <p:nvSpPr>
          <p:cNvPr id="177" name="Google Shape;177;p19"/>
          <p:cNvSpPr/>
          <p:nvPr/>
        </p:nvSpPr>
        <p:spPr>
          <a:xfrm>
            <a:off x="780812" y="5347335"/>
            <a:ext cx="13068776" cy="30480"/>
          </a:xfrm>
          <a:prstGeom prst="roundRect">
            <a:avLst>
              <a:gd fmla="val 307434" name="adj"/>
            </a:avLst>
          </a:prstGeom>
          <a:solidFill>
            <a:srgbClr val="D1C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3295650" y="4678085"/>
            <a:ext cx="30480" cy="669250"/>
          </a:xfrm>
          <a:prstGeom prst="roundRect">
            <a:avLst>
              <a:gd fmla="val 307434" name="adj"/>
            </a:avLst>
          </a:prstGeom>
          <a:solidFill>
            <a:srgbClr val="D1C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3059906" y="5096351"/>
            <a:ext cx="501968" cy="501968"/>
          </a:xfrm>
          <a:prstGeom prst="roundRect">
            <a:avLst>
              <a:gd fmla="val 18668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3143607" y="5138202"/>
            <a:ext cx="334566" cy="418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600"/>
              <a:buFont typeface="Crimson Pro"/>
              <a:buNone/>
            </a:pPr>
            <a:r>
              <a:rPr b="1" i="0" lang="en-US" sz="26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1</a:t>
            </a:r>
            <a:endParaRPr b="0" i="0" sz="2600" u="none" cap="none" strike="noStrike"/>
          </a:p>
        </p:txBody>
      </p:sp>
      <p:sp>
        <p:nvSpPr>
          <p:cNvPr id="181" name="Google Shape;181;p19"/>
          <p:cNvSpPr/>
          <p:nvPr/>
        </p:nvSpPr>
        <p:spPr>
          <a:xfrm>
            <a:off x="1916430" y="2901791"/>
            <a:ext cx="2788801" cy="348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150"/>
              <a:buFont typeface="Crimson Pro"/>
              <a:buNone/>
            </a:pPr>
            <a:r>
              <a:rPr b="1" i="0" lang="en-US" sz="21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Predictive Suggestions</a:t>
            </a:r>
            <a:endParaRPr b="0" i="0" sz="2150" u="none" cap="none" strike="noStrike"/>
          </a:p>
        </p:txBody>
      </p:sp>
      <p:sp>
        <p:nvSpPr>
          <p:cNvPr id="182" name="Google Shape;182;p19"/>
          <p:cNvSpPr/>
          <p:nvPr/>
        </p:nvSpPr>
        <p:spPr>
          <a:xfrm>
            <a:off x="1003816" y="3384113"/>
            <a:ext cx="4614148" cy="1070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AI-driven recommendations for improving specific speaking habits based on patterns over time.</a:t>
            </a:r>
            <a:endParaRPr b="0" i="0" sz="1750" u="none" cap="none" strike="noStrike"/>
          </a:p>
        </p:txBody>
      </p:sp>
      <p:sp>
        <p:nvSpPr>
          <p:cNvPr id="183" name="Google Shape;183;p19"/>
          <p:cNvSpPr/>
          <p:nvPr/>
        </p:nvSpPr>
        <p:spPr>
          <a:xfrm>
            <a:off x="5965150" y="5347335"/>
            <a:ext cx="30480" cy="669250"/>
          </a:xfrm>
          <a:prstGeom prst="roundRect">
            <a:avLst>
              <a:gd fmla="val 307434" name="adj"/>
            </a:avLst>
          </a:prstGeom>
          <a:solidFill>
            <a:srgbClr val="D1C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5729407" y="5096351"/>
            <a:ext cx="501968" cy="501968"/>
          </a:xfrm>
          <a:prstGeom prst="roundRect">
            <a:avLst>
              <a:gd fmla="val 18668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5813107" y="5138202"/>
            <a:ext cx="334566" cy="418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600"/>
              <a:buFont typeface="Crimson Pro"/>
              <a:buNone/>
            </a:pPr>
            <a:r>
              <a:rPr b="1" i="0" lang="en-US" sz="26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2</a:t>
            </a:r>
            <a:endParaRPr b="0" i="0" sz="2600" u="none" cap="none" strike="noStrike"/>
          </a:p>
        </p:txBody>
      </p:sp>
      <p:sp>
        <p:nvSpPr>
          <p:cNvPr id="186" name="Google Shape;186;p19"/>
          <p:cNvSpPr/>
          <p:nvPr/>
        </p:nvSpPr>
        <p:spPr>
          <a:xfrm>
            <a:off x="4585930" y="6239708"/>
            <a:ext cx="2788801" cy="348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150"/>
              <a:buFont typeface="Crimson Pro"/>
              <a:buNone/>
            </a:pPr>
            <a:r>
              <a:rPr b="1" i="0" lang="en-US" sz="21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Gamification &amp; Badges</a:t>
            </a:r>
            <a:endParaRPr b="0" i="0" sz="2150" u="none" cap="none" strike="noStrike"/>
          </a:p>
        </p:txBody>
      </p:sp>
      <p:sp>
        <p:nvSpPr>
          <p:cNvPr id="187" name="Google Shape;187;p19"/>
          <p:cNvSpPr/>
          <p:nvPr/>
        </p:nvSpPr>
        <p:spPr>
          <a:xfrm>
            <a:off x="3673316" y="6722031"/>
            <a:ext cx="4614148" cy="7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Incentivizing consistent practice and skill mastery through interactive rewards.</a:t>
            </a:r>
            <a:endParaRPr b="0" i="0" sz="1750" u="none" cap="none" strike="noStrike"/>
          </a:p>
        </p:txBody>
      </p:sp>
      <p:sp>
        <p:nvSpPr>
          <p:cNvPr id="188" name="Google Shape;188;p19"/>
          <p:cNvSpPr/>
          <p:nvPr/>
        </p:nvSpPr>
        <p:spPr>
          <a:xfrm>
            <a:off x="8634651" y="4678085"/>
            <a:ext cx="30480" cy="669250"/>
          </a:xfrm>
          <a:prstGeom prst="roundRect">
            <a:avLst>
              <a:gd fmla="val 307434" name="adj"/>
            </a:avLst>
          </a:prstGeom>
          <a:solidFill>
            <a:srgbClr val="D1C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8398907" y="5096351"/>
            <a:ext cx="501968" cy="501968"/>
          </a:xfrm>
          <a:prstGeom prst="roundRect">
            <a:avLst>
              <a:gd fmla="val 18668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8482608" y="5138202"/>
            <a:ext cx="334566" cy="418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600"/>
              <a:buFont typeface="Crimson Pro"/>
              <a:buNone/>
            </a:pPr>
            <a:r>
              <a:rPr b="1" i="0" lang="en-US" sz="26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3</a:t>
            </a:r>
            <a:endParaRPr b="0" i="0" sz="2600" u="none" cap="none" strike="noStrike"/>
          </a:p>
        </p:txBody>
      </p:sp>
      <p:sp>
        <p:nvSpPr>
          <p:cNvPr id="191" name="Google Shape;191;p19"/>
          <p:cNvSpPr/>
          <p:nvPr/>
        </p:nvSpPr>
        <p:spPr>
          <a:xfrm>
            <a:off x="7171253" y="2901791"/>
            <a:ext cx="2957155" cy="348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150"/>
              <a:buFont typeface="Crimson Pro"/>
              <a:buNone/>
            </a:pPr>
            <a:r>
              <a:rPr b="1" i="0" lang="en-US" sz="21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Real-Time Coaching Tips</a:t>
            </a:r>
            <a:endParaRPr b="0" i="0" sz="2150" u="none" cap="none" strike="noStrike"/>
          </a:p>
        </p:txBody>
      </p:sp>
      <p:sp>
        <p:nvSpPr>
          <p:cNvPr id="192" name="Google Shape;192;p19"/>
          <p:cNvSpPr/>
          <p:nvPr/>
        </p:nvSpPr>
        <p:spPr>
          <a:xfrm>
            <a:off x="6342817" y="3384113"/>
            <a:ext cx="4614148" cy="1070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Contextual, in-session advice appearing as the user practices, guiding immediate adjustments.</a:t>
            </a:r>
            <a:endParaRPr b="0" i="0" sz="1750" u="none" cap="none" strike="noStrike"/>
          </a:p>
        </p:txBody>
      </p:sp>
      <p:sp>
        <p:nvSpPr>
          <p:cNvPr id="193" name="Google Shape;193;p19"/>
          <p:cNvSpPr/>
          <p:nvPr/>
        </p:nvSpPr>
        <p:spPr>
          <a:xfrm>
            <a:off x="11304151" y="5347335"/>
            <a:ext cx="30480" cy="669250"/>
          </a:xfrm>
          <a:prstGeom prst="roundRect">
            <a:avLst>
              <a:gd fmla="val 307434" name="adj"/>
            </a:avLst>
          </a:prstGeom>
          <a:solidFill>
            <a:srgbClr val="D1C8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11068407" y="5096351"/>
            <a:ext cx="501968" cy="501968"/>
          </a:xfrm>
          <a:prstGeom prst="roundRect">
            <a:avLst>
              <a:gd fmla="val 18668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11152108" y="5138202"/>
            <a:ext cx="334566" cy="418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600"/>
              <a:buFont typeface="Crimson Pro"/>
              <a:buNone/>
            </a:pPr>
            <a:r>
              <a:rPr b="1" i="0" lang="en-US" sz="26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4</a:t>
            </a:r>
            <a:endParaRPr b="0" i="0" sz="2600" u="none" cap="none" strike="noStrike"/>
          </a:p>
        </p:txBody>
      </p:sp>
      <p:sp>
        <p:nvSpPr>
          <p:cNvPr id="196" name="Google Shape;196;p19"/>
          <p:cNvSpPr/>
          <p:nvPr/>
        </p:nvSpPr>
        <p:spPr>
          <a:xfrm>
            <a:off x="9852065" y="6239708"/>
            <a:ext cx="2934533" cy="348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150"/>
              <a:buFont typeface="Crimson Pro"/>
              <a:buNone/>
            </a:pPr>
            <a:r>
              <a:rPr b="1" i="0" lang="en-US" sz="21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Multi-Language Support</a:t>
            </a:r>
            <a:endParaRPr b="0" i="0" sz="2150" u="none" cap="none" strike="noStrike"/>
          </a:p>
        </p:txBody>
      </p:sp>
      <p:sp>
        <p:nvSpPr>
          <p:cNvPr id="197" name="Google Shape;197;p19"/>
          <p:cNvSpPr/>
          <p:nvPr/>
        </p:nvSpPr>
        <p:spPr>
          <a:xfrm>
            <a:off x="9012317" y="6722031"/>
            <a:ext cx="4614148" cy="7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Expanding our reach by enabling speech and emotion analysis in multiple languages.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/>
          <p:nvPr/>
        </p:nvSpPr>
        <p:spPr>
          <a:xfrm>
            <a:off x="793801" y="730099"/>
            <a:ext cx="125382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b="1" i="0" lang="en-US" sz="4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Why We Stand Apart: Unparalleled Innovation</a:t>
            </a:r>
            <a:endParaRPr b="0" i="0" sz="4450" u="none" cap="none" strike="noStrike"/>
          </a:p>
        </p:txBody>
      </p:sp>
      <p:sp>
        <p:nvSpPr>
          <p:cNvPr id="204" name="Google Shape;204;p20"/>
          <p:cNvSpPr/>
          <p:nvPr/>
        </p:nvSpPr>
        <p:spPr>
          <a:xfrm>
            <a:off x="793790" y="1892498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Our AI-Powered Public Speaking Trainer offers distinct advantages that set it apart from existing solutions, delivering a more comprehensive, adaptive, and engaging coaching experience.</a:t>
            </a:r>
            <a:endParaRPr b="0" i="0" sz="1750" u="none" cap="none" strike="noStrike"/>
          </a:p>
        </p:txBody>
      </p:sp>
      <p:sp>
        <p:nvSpPr>
          <p:cNvPr id="205" name="Google Shape;205;p20"/>
          <p:cNvSpPr/>
          <p:nvPr/>
        </p:nvSpPr>
        <p:spPr>
          <a:xfrm>
            <a:off x="793790" y="2873454"/>
            <a:ext cx="13042821" cy="4007882"/>
          </a:xfrm>
          <a:prstGeom prst="roundRect">
            <a:avLst>
              <a:gd fmla="val 2377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801410" y="2881074"/>
            <a:ext cx="130275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028343" y="3024783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Feature</a:t>
            </a:r>
            <a:endParaRPr b="0" i="0" sz="1750" u="none" cap="none" strike="noStrike"/>
          </a:p>
        </p:txBody>
      </p:sp>
      <p:sp>
        <p:nvSpPr>
          <p:cNvPr id="208" name="Google Shape;208;p20"/>
          <p:cNvSpPr/>
          <p:nvPr/>
        </p:nvSpPr>
        <p:spPr>
          <a:xfrm>
            <a:off x="4940379" y="3024783"/>
            <a:ext cx="409836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Typical Competitors</a:t>
            </a:r>
            <a:endParaRPr b="0" i="0" sz="1750" u="none" cap="none" strike="noStrike"/>
          </a:p>
        </p:txBody>
      </p:sp>
      <p:sp>
        <p:nvSpPr>
          <p:cNvPr id="209" name="Google Shape;209;p20"/>
          <p:cNvSpPr/>
          <p:nvPr/>
        </p:nvSpPr>
        <p:spPr>
          <a:xfrm>
            <a:off x="9499997" y="3024783"/>
            <a:ext cx="410217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Our Solution</a:t>
            </a:r>
            <a:endParaRPr b="0" i="0" sz="1750" u="none" cap="none" strike="noStrike"/>
          </a:p>
        </p:txBody>
      </p:sp>
      <p:sp>
        <p:nvSpPr>
          <p:cNvPr id="210" name="Google Shape;210;p20"/>
          <p:cNvSpPr/>
          <p:nvPr/>
        </p:nvSpPr>
        <p:spPr>
          <a:xfrm>
            <a:off x="801410" y="3531394"/>
            <a:ext cx="13027581" cy="65793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0"/>
          <p:cNvSpPr/>
          <p:nvPr/>
        </p:nvSpPr>
        <p:spPr>
          <a:xfrm>
            <a:off x="1028343" y="3675102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Live Audience Reaction</a:t>
            </a:r>
            <a:endParaRPr b="0" i="0" sz="1750" u="none" cap="none" strike="noStrike"/>
          </a:p>
        </p:txBody>
      </p:sp>
      <p:sp>
        <p:nvSpPr>
          <p:cNvPr id="212" name="Google Shape;212;p20"/>
          <p:cNvSpPr/>
          <p:nvPr/>
        </p:nvSpPr>
        <p:spPr>
          <a:xfrm>
            <a:off x="4940379" y="3675102"/>
            <a:ext cx="409836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None</a:t>
            </a:r>
            <a:endParaRPr b="0" i="0" sz="1750" u="none" cap="none" strike="noStrike"/>
          </a:p>
        </p:txBody>
      </p:sp>
      <p:sp>
        <p:nvSpPr>
          <p:cNvPr id="213" name="Google Shape;213;p20"/>
          <p:cNvSpPr/>
          <p:nvPr/>
        </p:nvSpPr>
        <p:spPr>
          <a:xfrm>
            <a:off x="9499997" y="3675102"/>
            <a:ext cx="4102179" cy="370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✔</a:t>
            </a:r>
            <a:endParaRPr b="0" i="0" sz="1750" u="none" cap="none" strike="noStrike"/>
          </a:p>
        </p:txBody>
      </p:sp>
      <p:sp>
        <p:nvSpPr>
          <p:cNvPr id="214" name="Google Shape;214;p20"/>
          <p:cNvSpPr/>
          <p:nvPr/>
        </p:nvSpPr>
        <p:spPr>
          <a:xfrm>
            <a:off x="801410" y="4189333"/>
            <a:ext cx="13027581" cy="101322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0"/>
          <p:cNvSpPr/>
          <p:nvPr/>
        </p:nvSpPr>
        <p:spPr>
          <a:xfrm>
            <a:off x="1028343" y="4333042"/>
            <a:ext cx="3450788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Multimodal Emotion Detection (Audio + Video + Text)</a:t>
            </a:r>
            <a:endParaRPr b="0" i="0" sz="1750" u="none" cap="none" strike="noStrike"/>
          </a:p>
        </p:txBody>
      </p:sp>
      <p:sp>
        <p:nvSpPr>
          <p:cNvPr id="216" name="Google Shape;216;p20"/>
          <p:cNvSpPr/>
          <p:nvPr/>
        </p:nvSpPr>
        <p:spPr>
          <a:xfrm>
            <a:off x="4940379" y="4333042"/>
            <a:ext cx="409836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Audio only or limited text analysis</a:t>
            </a:r>
            <a:endParaRPr b="0" i="0" sz="1750" u="none" cap="none" strike="noStrike"/>
          </a:p>
        </p:txBody>
      </p:sp>
      <p:sp>
        <p:nvSpPr>
          <p:cNvPr id="217" name="Google Shape;217;p20"/>
          <p:cNvSpPr/>
          <p:nvPr/>
        </p:nvSpPr>
        <p:spPr>
          <a:xfrm>
            <a:off x="9499997" y="4333042"/>
            <a:ext cx="4102179" cy="370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✔</a:t>
            </a: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(Holistic)</a:t>
            </a:r>
            <a:endParaRPr b="0" i="0" sz="1750" u="none" cap="none" strike="noStrike"/>
          </a:p>
        </p:txBody>
      </p:sp>
      <p:sp>
        <p:nvSpPr>
          <p:cNvPr id="218" name="Google Shape;218;p20"/>
          <p:cNvSpPr/>
          <p:nvPr/>
        </p:nvSpPr>
        <p:spPr>
          <a:xfrm>
            <a:off x="801410" y="5202555"/>
            <a:ext cx="13027581" cy="65793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1028343" y="5346263"/>
            <a:ext cx="345078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Adaptive Confidence Scoring</a:t>
            </a:r>
            <a:endParaRPr b="0" i="0" sz="1750" u="none" cap="none" strike="noStrike"/>
          </a:p>
        </p:txBody>
      </p:sp>
      <p:sp>
        <p:nvSpPr>
          <p:cNvPr id="220" name="Google Shape;220;p20"/>
          <p:cNvSpPr/>
          <p:nvPr/>
        </p:nvSpPr>
        <p:spPr>
          <a:xfrm>
            <a:off x="4940379" y="5346263"/>
            <a:ext cx="409836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Basic confidence metrics</a:t>
            </a:r>
            <a:endParaRPr b="0" i="0" sz="1750" u="none" cap="none" strike="noStrike"/>
          </a:p>
        </p:txBody>
      </p:sp>
      <p:sp>
        <p:nvSpPr>
          <p:cNvPr id="221" name="Google Shape;221;p20"/>
          <p:cNvSpPr/>
          <p:nvPr/>
        </p:nvSpPr>
        <p:spPr>
          <a:xfrm>
            <a:off x="9499997" y="5346263"/>
            <a:ext cx="4102179" cy="370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✔</a:t>
            </a: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(Dynamic &amp; Contextual)</a:t>
            </a:r>
            <a:endParaRPr b="0" i="0" sz="1750" u="none" cap="none" strike="noStrike"/>
          </a:p>
        </p:txBody>
      </p:sp>
      <p:sp>
        <p:nvSpPr>
          <p:cNvPr id="222" name="Google Shape;222;p20"/>
          <p:cNvSpPr/>
          <p:nvPr/>
        </p:nvSpPr>
        <p:spPr>
          <a:xfrm>
            <a:off x="801410" y="5860494"/>
            <a:ext cx="13027581" cy="101322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1028343" y="6004203"/>
            <a:ext cx="3450788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Predictive Insights &amp; Improvement Roadmap</a:t>
            </a:r>
            <a:endParaRPr b="0" i="0" sz="1750" u="none" cap="none" strike="noStrike"/>
          </a:p>
        </p:txBody>
      </p:sp>
      <p:sp>
        <p:nvSpPr>
          <p:cNvPr id="224" name="Google Shape;224;p20"/>
          <p:cNvSpPr/>
          <p:nvPr/>
        </p:nvSpPr>
        <p:spPr>
          <a:xfrm>
            <a:off x="4940379" y="6004203"/>
            <a:ext cx="409836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Post-session summaries</a:t>
            </a:r>
            <a:endParaRPr b="0" i="0" sz="1750" u="none" cap="none" strike="noStrike"/>
          </a:p>
        </p:txBody>
      </p:sp>
      <p:sp>
        <p:nvSpPr>
          <p:cNvPr id="225" name="Google Shape;225;p20"/>
          <p:cNvSpPr/>
          <p:nvPr/>
        </p:nvSpPr>
        <p:spPr>
          <a:xfrm>
            <a:off x="9499997" y="6004203"/>
            <a:ext cx="4102179" cy="370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✔</a:t>
            </a: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(Proactive Coaching)</a:t>
            </a:r>
            <a:endParaRPr b="0" i="0" sz="1750" u="none" cap="none" strike="noStrike"/>
          </a:p>
        </p:txBody>
      </p:sp>
      <p:sp>
        <p:nvSpPr>
          <p:cNvPr id="226" name="Google Shape;226;p20"/>
          <p:cNvSpPr/>
          <p:nvPr/>
        </p:nvSpPr>
        <p:spPr>
          <a:xfrm>
            <a:off x="793790" y="713648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Invest in a solution that redefines public speaking mastery.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